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65" r:id="rId6"/>
    <p:sldId id="334" r:id="rId7"/>
    <p:sldId id="266" r:id="rId8"/>
    <p:sldId id="350" r:id="rId9"/>
    <p:sldId id="380" r:id="rId10"/>
    <p:sldId id="365" r:id="rId11"/>
    <p:sldId id="381" r:id="rId12"/>
    <p:sldId id="377" r:id="rId13"/>
    <p:sldId id="383" r:id="rId14"/>
    <p:sldId id="384" r:id="rId15"/>
    <p:sldId id="385" r:id="rId16"/>
    <p:sldId id="387" r:id="rId17"/>
    <p:sldId id="386" r:id="rId18"/>
    <p:sldId id="388" r:id="rId19"/>
    <p:sldId id="382" r:id="rId20"/>
    <p:sldId id="389" r:id="rId21"/>
    <p:sldId id="391" r:id="rId22"/>
    <p:sldId id="392" r:id="rId23"/>
    <p:sldId id="394" r:id="rId24"/>
    <p:sldId id="396" r:id="rId25"/>
    <p:sldId id="397" r:id="rId26"/>
    <p:sldId id="399" r:id="rId27"/>
    <p:sldId id="390" r:id="rId28"/>
    <p:sldId id="400" r:id="rId29"/>
    <p:sldId id="401" r:id="rId30"/>
    <p:sldId id="403" r:id="rId31"/>
    <p:sldId id="402" r:id="rId32"/>
    <p:sldId id="404" r:id="rId33"/>
    <p:sldId id="405" r:id="rId34"/>
    <p:sldId id="407" r:id="rId35"/>
    <p:sldId id="408" r:id="rId36"/>
    <p:sldId id="411" r:id="rId37"/>
    <p:sldId id="409" r:id="rId38"/>
    <p:sldId id="410" r:id="rId39"/>
    <p:sldId id="412" r:id="rId40"/>
    <p:sldId id="413" r:id="rId41"/>
    <p:sldId id="414" r:id="rId42"/>
    <p:sldId id="415" r:id="rId43"/>
    <p:sldId id="417" r:id="rId44"/>
    <p:sldId id="419" r:id="rId45"/>
    <p:sldId id="420" r:id="rId46"/>
    <p:sldId id="378" r:id="rId47"/>
  </p:sldIdLst>
  <p:sldSz cx="12192000" cy="6858000"/>
  <p:notesSz cx="6858000" cy="161925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Grotesque Light" panose="020B0304020202020204" pitchFamily="34" charset="0"/>
      <p:regular r:id="rId56"/>
    </p:embeddedFont>
  </p:embeddedFontLst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Sanz Samper" initials="ASS" lastIdx="2" clrIdx="0">
    <p:extLst>
      <p:ext uri="{19B8F6BF-5375-455C-9EA6-DF929625EA0E}">
        <p15:presenceInfo xmlns:p15="http://schemas.microsoft.com/office/powerpoint/2012/main" userId="S-1-5-21-54657033-537596843-1705772192-1183" providerId="AD"/>
      </p:ext>
    </p:extLst>
  </p:cmAuthor>
  <p:cmAuthor id="2" name="David Martínez Ferrer" initials="DMF" lastIdx="27" clrIdx="1">
    <p:extLst>
      <p:ext uri="{19B8F6BF-5375-455C-9EA6-DF929625EA0E}">
        <p15:presenceInfo xmlns:p15="http://schemas.microsoft.com/office/powerpoint/2012/main" userId="S::dmartinez@trentia.es::acfe3066-e3dd-4dcb-89b8-6476aad28739" providerId="AD"/>
      </p:ext>
    </p:extLst>
  </p:cmAuthor>
  <p:cmAuthor id="3" name="Rubén Claramunt Vicente" initials="RCV" lastIdx="3" clrIdx="2">
    <p:extLst>
      <p:ext uri="{19B8F6BF-5375-455C-9EA6-DF929625EA0E}">
        <p15:presenceInfo xmlns:p15="http://schemas.microsoft.com/office/powerpoint/2012/main" userId="S::rclaramunt@trentia.es::cd76f3ee-d704-4424-b6b0-90d695066b34" providerId="AD"/>
      </p:ext>
    </p:extLst>
  </p:cmAuthor>
  <p:cmAuthor id="4" name="Izhan Hernández Horna" initials="IHH" lastIdx="28" clrIdx="3">
    <p:extLst>
      <p:ext uri="{19B8F6BF-5375-455C-9EA6-DF929625EA0E}">
        <p15:presenceInfo xmlns:p15="http://schemas.microsoft.com/office/powerpoint/2012/main" userId="Izhan Hernández Hor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62D39"/>
    <a:srgbClr val="F6F6F6"/>
    <a:srgbClr val="F1DDDE"/>
    <a:srgbClr val="D8D8D8"/>
    <a:srgbClr val="A7AFBC"/>
    <a:srgbClr val="E62C39"/>
    <a:srgbClr val="8AC449"/>
    <a:srgbClr val="1EBCD4"/>
    <a:srgbClr val="FEC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10-25T11:13:53.557" idx="26">
    <p:pos x="10" y="10"/>
    <p:text>hosts -&gt; listado de conexiones
group_vars -&gt; variables aplicables a todo el playbook
handlers -&gt; controladores
files -&gt; gestión de archivos
templates -&gt; sistema de ficheros a copiar a todos los servers
meta -&gt; información extra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6F16B2D-A50E-4867-B037-D618F4985C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80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C08B7A-0984-405A-AB8D-2E53C86AA9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80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3D7FE-CDC8-4763-B0C2-7F2E10BA6EE1}" type="datetimeFigureOut">
              <a:rPr lang="ca-ES" smtClean="0"/>
              <a:t>18/11/2020</a:t>
            </a:fld>
            <a:endParaRPr lang="ca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79A595-CCF8-4790-B6A5-ABB6272B6B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538288"/>
            <a:ext cx="2971800" cy="80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7ED142-F96B-454A-AC7F-8C87EF41EF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538288"/>
            <a:ext cx="2971800" cy="80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F5A69-A502-4D3E-9324-E42FCDCF3AA8}" type="slidenum">
              <a:rPr lang="ca-ES" smtClean="0"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006787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9DEA0-BD61-4A4C-AAFB-420A3EF0FDAC}" type="datetimeFigureOut">
              <a:rPr lang="ca-ES" smtClean="0"/>
              <a:t>18/11/2020</a:t>
            </a:fld>
            <a:endParaRPr lang="ca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2DA46-11D1-430E-8C1E-5C871D9396DB}" type="slidenum">
              <a:rPr lang="ca-ES" smtClean="0"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747847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company/1281812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12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hyperlink" Target="https://twitter.com/TrentiaLearning" TargetMode="External"/><Relationship Id="rId5" Type="http://schemas.openxmlformats.org/officeDocument/2006/relationships/hyperlink" Target="https://www.instagram.com/trentiaoficial/" TargetMode="External"/><Relationship Id="rId10" Type="http://schemas.openxmlformats.org/officeDocument/2006/relationships/image" Target="../media/image10.svg"/><Relationship Id="rId4" Type="http://schemas.openxmlformats.org/officeDocument/2006/relationships/hyperlink" Target="mailto:learning@trentia.net" TargetMode="External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D39D0E8-3547-466D-898D-504CF7EB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09" y="882447"/>
            <a:ext cx="5008417" cy="2350280"/>
          </a:xfrm>
        </p:spPr>
        <p:txBody>
          <a:bodyPr>
            <a:noAutofit/>
          </a:bodyPr>
          <a:lstStyle>
            <a:lvl1pPr>
              <a:defRPr sz="4800">
                <a:solidFill>
                  <a:srgbClr val="E62D39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267821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94AF67-3FA9-4940-A59C-79066E0D13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83" y="0"/>
            <a:ext cx="8969617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C2ACD48-0696-4736-A3D3-E248FF71E505}"/>
              </a:ext>
            </a:extLst>
          </p:cNvPr>
          <p:cNvSpPr/>
          <p:nvPr userDrawn="1"/>
        </p:nvSpPr>
        <p:spPr>
          <a:xfrm>
            <a:off x="0" y="0"/>
            <a:ext cx="322238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42900" dist="254000" dir="5400000" sx="96000" sy="96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9B750C-E5D5-4724-8D7D-0E716A6549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53" y="1896109"/>
            <a:ext cx="556396" cy="5972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EBC17A3-724C-4FBC-9C05-85FC9006DB7E}"/>
              </a:ext>
            </a:extLst>
          </p:cNvPr>
          <p:cNvSpPr txBox="1"/>
          <p:nvPr userDrawn="1"/>
        </p:nvSpPr>
        <p:spPr>
          <a:xfrm>
            <a:off x="190139" y="77512"/>
            <a:ext cx="2738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¿En que podemos ayudarte?</a:t>
            </a:r>
            <a:endParaRPr lang="ca-ES" sz="4800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65AB88-1C3C-4777-9D8A-873AE33FCAFA}"/>
              </a:ext>
            </a:extLst>
          </p:cNvPr>
          <p:cNvSpPr/>
          <p:nvPr userDrawn="1"/>
        </p:nvSpPr>
        <p:spPr>
          <a:xfrm>
            <a:off x="246329" y="2695080"/>
            <a:ext cx="2738803" cy="252376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ca-ES" sz="1400" b="1" dirty="0">
                <a:solidFill>
                  <a:srgbClr val="E62D39"/>
                </a:solidFill>
                <a:cs typeface="Arial" panose="020B0604020202020204" pitchFamily="34" charset="0"/>
              </a:rPr>
              <a:t>Trentia Consulting</a:t>
            </a: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Calle Rocafort 241-243 4t 5a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08029 Barcelona</a:t>
            </a: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Tel. (+34) 934 19 88 64</a:t>
            </a: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Fax. (+34) 934 19 35 71</a:t>
            </a:r>
            <a:b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ca-ES" sz="1400" dirty="0"/>
              <a:t>www.trentialearning.net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· </a:t>
            </a:r>
            <a:r>
              <a:rPr lang="ca-E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learning@trentia.net</a:t>
            </a:r>
            <a:endParaRPr lang="es-ES" sz="1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Gráfico 9">
            <a:hlinkClick r:id="rId5"/>
            <a:extLst>
              <a:ext uri="{FF2B5EF4-FFF2-40B4-BE49-F238E27FC236}">
                <a16:creationId xmlns:a16="http://schemas.microsoft.com/office/drawing/2014/main" id="{E9520236-465B-4913-AAF0-4128E837FA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7388" y="5968326"/>
            <a:ext cx="216000" cy="216000"/>
          </a:xfrm>
          <a:prstGeom prst="rect">
            <a:avLst/>
          </a:prstGeom>
        </p:spPr>
      </p:pic>
      <p:pic>
        <p:nvPicPr>
          <p:cNvPr id="11" name="Gráfico 10">
            <a:hlinkClick r:id="rId8"/>
            <a:extLst>
              <a:ext uri="{FF2B5EF4-FFF2-40B4-BE49-F238E27FC236}">
                <a16:creationId xmlns:a16="http://schemas.microsoft.com/office/drawing/2014/main" id="{B27E71F2-9ED3-4653-9C15-1F864830730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796" y="5950038"/>
            <a:ext cx="216000" cy="216000"/>
          </a:xfrm>
          <a:prstGeom prst="rect">
            <a:avLst/>
          </a:prstGeom>
        </p:spPr>
      </p:pic>
      <p:pic>
        <p:nvPicPr>
          <p:cNvPr id="12" name="Imagen 11">
            <a:hlinkClick r:id="rId11"/>
            <a:extLst>
              <a:ext uri="{FF2B5EF4-FFF2-40B4-BE49-F238E27FC236}">
                <a16:creationId xmlns:a16="http://schemas.microsoft.com/office/drawing/2014/main" id="{F4FE13D8-695B-4584-B06A-5CFFCD94888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6592" y="5968326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E80B5A7-D855-46BA-9970-DA41BABEA69F}"/>
              </a:ext>
            </a:extLst>
          </p:cNvPr>
          <p:cNvSpPr/>
          <p:nvPr userDrawn="1"/>
        </p:nvSpPr>
        <p:spPr>
          <a:xfrm>
            <a:off x="6059488" y="0"/>
            <a:ext cx="613251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00102" y="1473575"/>
            <a:ext cx="4335680" cy="549189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Modificar el título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1400102" y="2239151"/>
            <a:ext cx="4335681" cy="36340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lnSpc>
                <a:spcPct val="150000"/>
              </a:lnSpc>
              <a:buNone/>
              <a:defRPr sz="1600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es-ES" dirty="0"/>
              <a:t>Haga clic para modificar el estilo de texto del patrón.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A5F44F7-0EEB-400B-AD8A-D5B9D2F16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432" y="6356350"/>
            <a:ext cx="504568" cy="365125"/>
          </a:xfrm>
          <a:prstGeom prst="rect">
            <a:avLst/>
          </a:prstGeom>
          <a:solidFill>
            <a:srgbClr val="E62D39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B6F732-2B5E-4D74-ADCC-3AEA2E3CCB91}" type="slidenum">
              <a:rPr lang="ca-ES" smtClean="0"/>
              <a:pPr/>
              <a:t>‹Nº›</a:t>
            </a:fld>
            <a:endParaRPr lang="ca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4154FD7-7774-46F9-82CD-F1C3CD8D8996}"/>
              </a:ext>
            </a:extLst>
          </p:cNvPr>
          <p:cNvCxnSpPr>
            <a:cxnSpLocks/>
          </p:cNvCxnSpPr>
          <p:nvPr userDrawn="1"/>
        </p:nvCxnSpPr>
        <p:spPr>
          <a:xfrm>
            <a:off x="600001" y="1221712"/>
            <a:ext cx="667484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D274DBDB-B885-4768-85BC-3056D1886009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825672" y="987425"/>
            <a:ext cx="4608946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ca-ES" dirty="0"/>
          </a:p>
        </p:txBody>
      </p:sp>
      <p:sp>
        <p:nvSpPr>
          <p:cNvPr id="13" name="Marcador de contenido 11">
            <a:extLst>
              <a:ext uri="{FF2B5EF4-FFF2-40B4-BE49-F238E27FC236}">
                <a16:creationId xmlns:a16="http://schemas.microsoft.com/office/drawing/2014/main" id="{EF5B11F9-EE2A-4636-B134-35AABDDA5DE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00102" y="1062611"/>
            <a:ext cx="2300287" cy="297606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Subítulo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0434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E80B5A7-D855-46BA-9970-DA41BABEA69F}"/>
              </a:ext>
            </a:extLst>
          </p:cNvPr>
          <p:cNvSpPr/>
          <p:nvPr userDrawn="1"/>
        </p:nvSpPr>
        <p:spPr>
          <a:xfrm>
            <a:off x="0" y="0"/>
            <a:ext cx="613251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A5F44F7-0EEB-400B-AD8A-D5B9D2F16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432" y="6356350"/>
            <a:ext cx="504568" cy="365125"/>
          </a:xfrm>
          <a:prstGeom prst="rect">
            <a:avLst/>
          </a:prstGeom>
          <a:solidFill>
            <a:srgbClr val="E62D39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B6F732-2B5E-4D74-ADCC-3AEA2E3CCB91}" type="slidenum">
              <a:rPr lang="ca-ES" smtClean="0"/>
              <a:pPr/>
              <a:t>‹Nº›</a:t>
            </a:fld>
            <a:endParaRPr lang="ca-ES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D274DBDB-B885-4768-85BC-3056D1886009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6184" y="987425"/>
            <a:ext cx="4608946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ca-E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67F2CC8-DECE-4AE5-933C-76EDD3D2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0179" y="1473575"/>
            <a:ext cx="4335680" cy="549189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Modificar el título</a:t>
            </a:r>
            <a:endParaRPr lang="ca-ES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696BE52C-CFB4-4B0D-B7C0-54E149D654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0179" y="2239151"/>
            <a:ext cx="4335681" cy="36340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lnSpc>
                <a:spcPct val="150000"/>
              </a:lnSpc>
              <a:buNone/>
              <a:defRPr sz="1600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es-ES" dirty="0"/>
              <a:t>Haga clic para modificar el estilo de texto del patrón.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B01C42A9-0842-4E45-928F-91FE4749F1F9}"/>
              </a:ext>
            </a:extLst>
          </p:cNvPr>
          <p:cNvCxnSpPr>
            <a:cxnSpLocks/>
          </p:cNvCxnSpPr>
          <p:nvPr userDrawn="1"/>
        </p:nvCxnSpPr>
        <p:spPr>
          <a:xfrm>
            <a:off x="5800078" y="1221712"/>
            <a:ext cx="667484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11">
            <a:extLst>
              <a:ext uri="{FF2B5EF4-FFF2-40B4-BE49-F238E27FC236}">
                <a16:creationId xmlns:a16="http://schemas.microsoft.com/office/drawing/2014/main" id="{77A270EF-A624-4C8A-A10F-0C6BBB84A39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0179" y="1108385"/>
            <a:ext cx="2300287" cy="297606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Subítulo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53332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E80B5A7-D855-46BA-9970-DA41BABEA69F}"/>
              </a:ext>
            </a:extLst>
          </p:cNvPr>
          <p:cNvSpPr/>
          <p:nvPr userDrawn="1"/>
        </p:nvSpPr>
        <p:spPr>
          <a:xfrm>
            <a:off x="8996218" y="0"/>
            <a:ext cx="319578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A5F44F7-0EEB-400B-AD8A-D5B9D2F16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432" y="6356350"/>
            <a:ext cx="504568" cy="365125"/>
          </a:xfrm>
          <a:prstGeom prst="rect">
            <a:avLst/>
          </a:prstGeom>
          <a:solidFill>
            <a:srgbClr val="E62D39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B6F732-2B5E-4D74-ADCC-3AEA2E3CCB91}" type="slidenum">
              <a:rPr lang="ca-ES" smtClean="0"/>
              <a:pPr/>
              <a:t>‹Nº›</a:t>
            </a:fld>
            <a:endParaRPr lang="ca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4154FD7-7774-46F9-82CD-F1C3CD8D8996}"/>
              </a:ext>
            </a:extLst>
          </p:cNvPr>
          <p:cNvCxnSpPr>
            <a:cxnSpLocks/>
          </p:cNvCxnSpPr>
          <p:nvPr userDrawn="1"/>
        </p:nvCxnSpPr>
        <p:spPr>
          <a:xfrm>
            <a:off x="600001" y="1221712"/>
            <a:ext cx="667484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D274DBDB-B885-4768-85BC-3056D1886009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9541163" y="987425"/>
            <a:ext cx="205083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ca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85030A5-BD46-4F10-AAE4-5EBDE1F94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0101" y="1473575"/>
            <a:ext cx="6884915" cy="549189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Modificar el título</a:t>
            </a:r>
            <a:endParaRPr lang="ca-ES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77A0A7C-2D6D-4BF5-A258-D9AD721E2B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00102" y="2239151"/>
            <a:ext cx="6884916" cy="36340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4" name="Marcador de contenido 11">
            <a:extLst>
              <a:ext uri="{FF2B5EF4-FFF2-40B4-BE49-F238E27FC236}">
                <a16:creationId xmlns:a16="http://schemas.microsoft.com/office/drawing/2014/main" id="{01BF2F7D-8F0D-47B6-B9B1-E161A1536A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00102" y="1062611"/>
            <a:ext cx="2300287" cy="297606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Subítulo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708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F2B901-9ED7-41FE-8399-4C5900ABA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432" y="6356350"/>
            <a:ext cx="504568" cy="365125"/>
          </a:xfrm>
          <a:prstGeom prst="rect">
            <a:avLst/>
          </a:prstGeom>
          <a:solidFill>
            <a:srgbClr val="E62D39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B6F732-2B5E-4D74-ADCC-3AEA2E3CCB91}" type="slidenum">
              <a:rPr lang="ca-ES" smtClean="0"/>
              <a:pPr/>
              <a:t>‹Nº›</a:t>
            </a:fld>
            <a:endParaRPr lang="ca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1F008AB-65CD-4E4F-927C-7D02834788EF}"/>
              </a:ext>
            </a:extLst>
          </p:cNvPr>
          <p:cNvCxnSpPr>
            <a:cxnSpLocks/>
          </p:cNvCxnSpPr>
          <p:nvPr userDrawn="1"/>
        </p:nvCxnSpPr>
        <p:spPr>
          <a:xfrm>
            <a:off x="600001" y="1221712"/>
            <a:ext cx="667484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>
            <a:extLst>
              <a:ext uri="{FF2B5EF4-FFF2-40B4-BE49-F238E27FC236}">
                <a16:creationId xmlns:a16="http://schemas.microsoft.com/office/drawing/2014/main" id="{55EE1933-8D23-4FC9-A13C-BDEF6FC9E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0102" y="1473575"/>
            <a:ext cx="10025280" cy="549189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Modificar el título</a:t>
            </a:r>
            <a:endParaRPr lang="ca-ES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73C5160-BBA8-43C0-BCF6-92F14EBEC6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00102" y="2239151"/>
            <a:ext cx="10025282" cy="36340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9" name="Marcador de contenido 11">
            <a:extLst>
              <a:ext uri="{FF2B5EF4-FFF2-40B4-BE49-F238E27FC236}">
                <a16:creationId xmlns:a16="http://schemas.microsoft.com/office/drawing/2014/main" id="{41F2B8D5-B4FE-4B6E-9C15-A34AA8B8E6F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00102" y="1062611"/>
            <a:ext cx="2300287" cy="297606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Subítulo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6586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F2B901-9ED7-41FE-8399-4C5900ABA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432" y="6356350"/>
            <a:ext cx="504568" cy="365125"/>
          </a:xfrm>
          <a:prstGeom prst="rect">
            <a:avLst/>
          </a:prstGeom>
          <a:solidFill>
            <a:srgbClr val="E62D39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B6F732-2B5E-4D74-ADCC-3AEA2E3CCB91}" type="slidenum">
              <a:rPr lang="ca-ES" smtClean="0"/>
              <a:pPr/>
              <a:t>‹Nº›</a:t>
            </a:fld>
            <a:endParaRPr lang="ca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1F008AB-65CD-4E4F-927C-7D02834788EF}"/>
              </a:ext>
            </a:extLst>
          </p:cNvPr>
          <p:cNvCxnSpPr>
            <a:cxnSpLocks/>
          </p:cNvCxnSpPr>
          <p:nvPr userDrawn="1"/>
        </p:nvCxnSpPr>
        <p:spPr>
          <a:xfrm>
            <a:off x="600001" y="1221712"/>
            <a:ext cx="667484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CC76193-6C0A-42D1-AD6C-658E0392D1AD}"/>
              </a:ext>
            </a:extLst>
          </p:cNvPr>
          <p:cNvSpPr/>
          <p:nvPr userDrawn="1"/>
        </p:nvSpPr>
        <p:spPr>
          <a:xfrm>
            <a:off x="1" y="3085545"/>
            <a:ext cx="12242406" cy="37895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7187B17-32B1-4BF3-9425-646E9591B5F1}"/>
              </a:ext>
            </a:extLst>
          </p:cNvPr>
          <p:cNvSpPr/>
          <p:nvPr userDrawn="1"/>
        </p:nvSpPr>
        <p:spPr>
          <a:xfrm rot="10800000">
            <a:off x="4520234" y="3429055"/>
            <a:ext cx="3222000" cy="2833200"/>
          </a:xfrm>
          <a:prstGeom prst="roundRect">
            <a:avLst>
              <a:gd name="adj" fmla="val 10049"/>
            </a:avLst>
          </a:prstGeom>
          <a:solidFill>
            <a:schemeClr val="bg1"/>
          </a:solidFill>
          <a:ln>
            <a:noFill/>
          </a:ln>
          <a:effectLst>
            <a:outerShdw blurRad="342900" dist="2540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 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D005A8B-4A19-4DC4-8DA7-003BB62AE422}"/>
              </a:ext>
            </a:extLst>
          </p:cNvPr>
          <p:cNvSpPr/>
          <p:nvPr userDrawn="1"/>
        </p:nvSpPr>
        <p:spPr>
          <a:xfrm rot="10800000">
            <a:off x="8261078" y="3429000"/>
            <a:ext cx="3225600" cy="2833200"/>
          </a:xfrm>
          <a:prstGeom prst="roundRect">
            <a:avLst>
              <a:gd name="adj" fmla="val 10049"/>
            </a:avLst>
          </a:prstGeom>
          <a:solidFill>
            <a:schemeClr val="bg1"/>
          </a:solidFill>
          <a:ln>
            <a:noFill/>
          </a:ln>
          <a:effectLst>
            <a:outerShdw blurRad="342900" dist="2540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C53E433-FF03-4892-9817-AF2180F3D1B3}"/>
              </a:ext>
            </a:extLst>
          </p:cNvPr>
          <p:cNvSpPr/>
          <p:nvPr userDrawn="1"/>
        </p:nvSpPr>
        <p:spPr>
          <a:xfrm rot="10800000">
            <a:off x="775155" y="3429000"/>
            <a:ext cx="3226234" cy="2833255"/>
          </a:xfrm>
          <a:prstGeom prst="roundRect">
            <a:avLst>
              <a:gd name="adj" fmla="val 10049"/>
            </a:avLst>
          </a:prstGeom>
          <a:solidFill>
            <a:schemeClr val="bg1"/>
          </a:solidFill>
          <a:ln>
            <a:noFill/>
          </a:ln>
          <a:effectLst>
            <a:outerShdw blurRad="342900" dist="2540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A1E3AD6-1295-4106-BF04-A403DF8E4DE9}"/>
              </a:ext>
            </a:extLst>
          </p:cNvPr>
          <p:cNvCxnSpPr>
            <a:cxnSpLocks/>
          </p:cNvCxnSpPr>
          <p:nvPr userDrawn="1"/>
        </p:nvCxnSpPr>
        <p:spPr>
          <a:xfrm>
            <a:off x="0" y="6513369"/>
            <a:ext cx="122424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áfico 17">
            <a:extLst>
              <a:ext uri="{FF2B5EF4-FFF2-40B4-BE49-F238E27FC236}">
                <a16:creationId xmlns:a16="http://schemas.microsoft.com/office/drawing/2014/main" id="{9FB4725F-5D06-42C8-A2E9-8CCFBBB4D3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107197" y="6372390"/>
            <a:ext cx="304800" cy="3048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A8B50D71-F3C4-4545-911F-3BC55D1DC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943600" y="6372390"/>
            <a:ext cx="304800" cy="3048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82F72D4-EA2E-40DB-829C-A249C7C34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21478" y="6360969"/>
            <a:ext cx="304800" cy="3048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5D843525-551D-4180-8F4C-6B65F2C65A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0102" y="1473575"/>
            <a:ext cx="9923680" cy="549189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Modificar el título</a:t>
            </a:r>
            <a:endParaRPr lang="ca-ES" dirty="0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26996E26-8600-4F91-9274-4FFEDFE5C8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00102" y="2239152"/>
            <a:ext cx="9923680" cy="484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23" name="Marcador de contenido 11">
            <a:extLst>
              <a:ext uri="{FF2B5EF4-FFF2-40B4-BE49-F238E27FC236}">
                <a16:creationId xmlns:a16="http://schemas.microsoft.com/office/drawing/2014/main" id="{170BEE31-38CC-459E-AB78-2F4BB1362BB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00102" y="1062611"/>
            <a:ext cx="2300287" cy="297606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Subítulo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7564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4237B06E-68EC-4477-9858-A1EF459C1547}"/>
              </a:ext>
            </a:extLst>
          </p:cNvPr>
          <p:cNvSpPr/>
          <p:nvPr userDrawn="1"/>
        </p:nvSpPr>
        <p:spPr>
          <a:xfrm>
            <a:off x="11472" y="1220143"/>
            <a:ext cx="5494789" cy="56378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70EF296C-98E0-4E1B-9B58-38E7C28B19E4}"/>
              </a:ext>
            </a:extLst>
          </p:cNvPr>
          <p:cNvSpPr/>
          <p:nvPr userDrawn="1"/>
        </p:nvSpPr>
        <p:spPr>
          <a:xfrm rot="10800000">
            <a:off x="4456292" y="3099940"/>
            <a:ext cx="2691610" cy="3379810"/>
          </a:xfrm>
          <a:prstGeom prst="roundRect">
            <a:avLst>
              <a:gd name="adj" fmla="val 10049"/>
            </a:avLst>
          </a:prstGeom>
          <a:solidFill>
            <a:schemeClr val="bg1"/>
          </a:solidFill>
          <a:ln>
            <a:noFill/>
          </a:ln>
          <a:effectLst>
            <a:outerShdw blurRad="342900" dist="2540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6BC7BE6-9086-42C9-863E-5C10071562F0}"/>
              </a:ext>
            </a:extLst>
          </p:cNvPr>
          <p:cNvSpPr/>
          <p:nvPr userDrawn="1"/>
        </p:nvSpPr>
        <p:spPr>
          <a:xfrm rot="10800000">
            <a:off x="1437045" y="3102814"/>
            <a:ext cx="2691610" cy="3379810"/>
          </a:xfrm>
          <a:prstGeom prst="roundRect">
            <a:avLst>
              <a:gd name="adj" fmla="val 10049"/>
            </a:avLst>
          </a:prstGeom>
          <a:solidFill>
            <a:schemeClr val="bg1"/>
          </a:solidFill>
          <a:ln>
            <a:noFill/>
          </a:ln>
          <a:effectLst>
            <a:outerShdw blurRad="342900" dist="2540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F2B901-9ED7-41FE-8399-4C5900ABA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432" y="6356350"/>
            <a:ext cx="504568" cy="365125"/>
          </a:xfrm>
          <a:prstGeom prst="rect">
            <a:avLst/>
          </a:prstGeom>
          <a:solidFill>
            <a:srgbClr val="E62D39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B6F732-2B5E-4D74-ADCC-3AEA2E3CCB91}" type="slidenum">
              <a:rPr lang="ca-ES" smtClean="0"/>
              <a:pPr/>
              <a:t>‹Nº›</a:t>
            </a:fld>
            <a:endParaRPr lang="ca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1F008AB-65CD-4E4F-927C-7D02834788EF}"/>
              </a:ext>
            </a:extLst>
          </p:cNvPr>
          <p:cNvCxnSpPr>
            <a:cxnSpLocks/>
          </p:cNvCxnSpPr>
          <p:nvPr userDrawn="1"/>
        </p:nvCxnSpPr>
        <p:spPr>
          <a:xfrm>
            <a:off x="600001" y="1221712"/>
            <a:ext cx="667484" cy="0"/>
          </a:xfrm>
          <a:prstGeom prst="line">
            <a:avLst/>
          </a:prstGeom>
          <a:ln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5D843525-551D-4180-8F4C-6B65F2C65A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0102" y="1473575"/>
            <a:ext cx="7152771" cy="549189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Modificar el título</a:t>
            </a:r>
            <a:endParaRPr lang="ca-ES" dirty="0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26996E26-8600-4F91-9274-4FFEDFE5C8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00102" y="2239152"/>
            <a:ext cx="7152771" cy="6148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26" name="Marcador de posición de imagen 2">
            <a:extLst>
              <a:ext uri="{FF2B5EF4-FFF2-40B4-BE49-F238E27FC236}">
                <a16:creationId xmlns:a16="http://schemas.microsoft.com/office/drawing/2014/main" id="{67EA97D1-0B40-497A-8438-702E76D30F1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9541163" y="987425"/>
            <a:ext cx="205083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ca-ES" dirty="0"/>
          </a:p>
        </p:txBody>
      </p:sp>
      <p:sp>
        <p:nvSpPr>
          <p:cNvPr id="11" name="Marcador de contenido 11">
            <a:extLst>
              <a:ext uri="{FF2B5EF4-FFF2-40B4-BE49-F238E27FC236}">
                <a16:creationId xmlns:a16="http://schemas.microsoft.com/office/drawing/2014/main" id="{0C140F47-A066-408E-8550-576F76C08FA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00102" y="1062611"/>
            <a:ext cx="2300287" cy="297606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Subítulo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9738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F2B901-9ED7-41FE-8399-4C5900ABA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432" y="6356350"/>
            <a:ext cx="504568" cy="365125"/>
          </a:xfrm>
          <a:prstGeom prst="rect">
            <a:avLst/>
          </a:prstGeom>
          <a:solidFill>
            <a:srgbClr val="E62D39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B6F732-2B5E-4D74-ADCC-3AEA2E3CCB91}" type="slidenum">
              <a:rPr lang="ca-ES" smtClean="0"/>
              <a:pPr/>
              <a:t>‹Nº›</a:t>
            </a:fld>
            <a:endParaRPr lang="ca-ES" dirty="0"/>
          </a:p>
        </p:txBody>
      </p:sp>
      <p:pic>
        <p:nvPicPr>
          <p:cNvPr id="3" name="Imagen 2" descr="Imagen que contiene tabla, cuarto&#10;&#10;Descripción generada automáticamente">
            <a:extLst>
              <a:ext uri="{FF2B5EF4-FFF2-40B4-BE49-F238E27FC236}">
                <a16:creationId xmlns:a16="http://schemas.microsoft.com/office/drawing/2014/main" id="{57A048EA-6177-45D8-A3D6-A7DBEB36B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4"/>
            <a:ext cx="12192000" cy="6849756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A101C5C-9F96-44E4-9F2E-EFA13F272E1A}"/>
              </a:ext>
            </a:extLst>
          </p:cNvPr>
          <p:cNvCxnSpPr>
            <a:cxnSpLocks/>
          </p:cNvCxnSpPr>
          <p:nvPr userDrawn="1"/>
        </p:nvCxnSpPr>
        <p:spPr>
          <a:xfrm>
            <a:off x="5414154" y="3532817"/>
            <a:ext cx="6674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11">
            <a:extLst>
              <a:ext uri="{FF2B5EF4-FFF2-40B4-BE49-F238E27FC236}">
                <a16:creationId xmlns:a16="http://schemas.microsoft.com/office/drawing/2014/main" id="{721F7989-0177-4965-86DB-27F4C3E1A6E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958446" y="3383789"/>
            <a:ext cx="2300287" cy="297606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Subítulo</a:t>
            </a:r>
            <a:endParaRPr lang="ca-ES" dirty="0"/>
          </a:p>
        </p:txBody>
      </p:sp>
      <p:sp>
        <p:nvSpPr>
          <p:cNvPr id="9" name="Marcador de contenido 11">
            <a:extLst>
              <a:ext uri="{FF2B5EF4-FFF2-40B4-BE49-F238E27FC236}">
                <a16:creationId xmlns:a16="http://schemas.microsoft.com/office/drawing/2014/main" id="{570B63BA-E895-4D84-A0A9-15A4C609941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95713" y="3831568"/>
            <a:ext cx="2300287" cy="444209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Título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9326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F2B901-9ED7-41FE-8399-4C5900ABA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7432" y="6356350"/>
            <a:ext cx="504568" cy="365125"/>
          </a:xfrm>
          <a:prstGeom prst="rect">
            <a:avLst/>
          </a:prstGeom>
          <a:solidFill>
            <a:srgbClr val="E62D39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B6F732-2B5E-4D74-ADCC-3AEA2E3CCB91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40501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873211"/>
            <a:ext cx="10515600" cy="817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ca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patrón.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687432" y="6356350"/>
            <a:ext cx="504568" cy="365125"/>
          </a:xfrm>
          <a:prstGeom prst="rect">
            <a:avLst/>
          </a:prstGeom>
          <a:solidFill>
            <a:srgbClr val="E62D39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B6F732-2B5E-4D74-ADCC-3AEA2E3CCB91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98840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6" r:id="rId4"/>
    <p:sldLayoutId id="2147483655" r:id="rId5"/>
    <p:sldLayoutId id="2147483658" r:id="rId6"/>
    <p:sldLayoutId id="2147483659" r:id="rId7"/>
    <p:sldLayoutId id="2147483657" r:id="rId8"/>
    <p:sldLayoutId id="2147483660" r:id="rId9"/>
    <p:sldLayoutId id="214748366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rotesque Light" panose="020B03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rotesque Light" panose="020B03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rotesque Light" panose="020B03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rotesque Light" panose="020B03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rotesque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alaxy.ansib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ansible.com/ansible/latest/user_guide/playbooks_best_practices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cs.ansible.com/ansible/latest/modules/copy_module.html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ansible.com/ansible/latest/modules/template_module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ansible.com/ansible/latest/modules/file_modul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ocs.ansible.com/ansible/latest/modules/lineinfile_module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cs.ansible.com/ansible/latest/modules/blockinfile_module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FF489-6E00-4FD3-BEDD-B285CF35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de desarrollo Cloud en AWS</a:t>
            </a:r>
            <a:br>
              <a:rPr lang="es-ES" dirty="0"/>
            </a:br>
            <a:br>
              <a:rPr lang="es-ES" dirty="0"/>
            </a:br>
            <a:r>
              <a:rPr lang="es-ES" sz="2800" dirty="0"/>
              <a:t>Ansible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905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02" y="1551215"/>
            <a:ext cx="4695898" cy="549189"/>
          </a:xfrm>
        </p:spPr>
        <p:txBody>
          <a:bodyPr>
            <a:noAutofit/>
          </a:bodyPr>
          <a:lstStyle/>
          <a:p>
            <a:r>
              <a:rPr lang="es-ES" u="sng" dirty="0"/>
              <a:t>DESPLIEGUES AUTOMATIZADOS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91403"/>
            <a:ext cx="4434641" cy="3634049"/>
          </a:xfrm>
        </p:spPr>
        <p:txBody>
          <a:bodyPr/>
          <a:lstStyle/>
          <a:p>
            <a:r>
              <a:rPr lang="es-ES" dirty="0"/>
              <a:t>2.1	Despliegue de un Webserver</a:t>
            </a:r>
          </a:p>
          <a:p>
            <a:r>
              <a:rPr lang="es-ES" dirty="0"/>
              <a:t>2.2	Repositorios de Playbooks</a:t>
            </a:r>
          </a:p>
          <a:p>
            <a:r>
              <a:rPr lang="es-ES" dirty="0"/>
              <a:t>2.3	Prácticas de ejemplo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10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Tema 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4B0CAD-0243-46DC-9122-8F228E16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303" y="1404340"/>
            <a:ext cx="4263696" cy="40493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6840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11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Despliegue de un Webserver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0"/>
            <a:ext cx="6884916" cy="4618849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Pre-despliegue: 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Para poder desplegar nada con Ansible en un server, primero hemos de tener un servidor disponible. Para ello tendremos una máquina EC2 desplegada en nuestra cuenta de AWS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La máquina debe ser asignada a una VPC con al menos una subnet pública que nos permita acceder desde nuestra máquina virtual Vagrant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Una vez la máquina EC2 está </a:t>
            </a:r>
            <a:r>
              <a:rPr lang="es-ES" i="1" dirty="0"/>
              <a:t>up &amp; running</a:t>
            </a:r>
            <a:r>
              <a:rPr lang="es-ES" dirty="0"/>
              <a:t>, copiaremos su IP pública y la insertaremos en el fichero de </a:t>
            </a:r>
            <a:r>
              <a:rPr lang="es-ES" i="1" dirty="0"/>
              <a:t>hosts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Con nuestro host remoto sobre el que desplegar arrancado y configurado podremos desplegar nuestro </a:t>
            </a:r>
            <a:r>
              <a:rPr lang="es-ES" i="1" dirty="0"/>
              <a:t>playbook</a:t>
            </a:r>
            <a:r>
              <a:rPr lang="es-ES" dirty="0"/>
              <a:t> creado a mano “webserver.yml” en el que definiremos: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Los hosts a los que atacará nuestro script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El usuario con el que nos conectaremos al host remoto (por defecto copia el de la máquina local)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Las tareas (</a:t>
            </a:r>
            <a:r>
              <a:rPr lang="es-ES" i="1" dirty="0"/>
              <a:t>tasks</a:t>
            </a:r>
            <a:r>
              <a:rPr lang="es-ES" dirty="0"/>
              <a:t>) que se deben ejecutar secuencialmente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1347217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12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Características de un </a:t>
            </a:r>
            <a:r>
              <a:rPr lang="es-ES" sz="2800" i="1" dirty="0"/>
              <a:t>playbook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A la hora de desplegar un </a:t>
            </a:r>
            <a:r>
              <a:rPr lang="es-ES" i="1" dirty="0"/>
              <a:t>playbook</a:t>
            </a:r>
            <a:r>
              <a:rPr lang="es-ES" dirty="0"/>
              <a:t>, que no es más que un archivo </a:t>
            </a:r>
            <a:r>
              <a:rPr lang="es-ES" i="1" dirty="0"/>
              <a:t>yaml</a:t>
            </a:r>
            <a:r>
              <a:rPr lang="es-ES" dirty="0"/>
              <a:t> declarativo, debemos tener en cuenta una serie de características sobre nuestro entorno y el del host remoto: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Deberemos definir un usuario que ha de existir en la máquina remota que será quien llevará a cabo las operaciones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Si no se define ningún usuario, Ansible tomará el propio usuario de la máquina local como ejecutar, si puede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Para la instalación de paquetes y las operaciones de sistema, habremos de tener en cuenta con qué sistema operativo y distribución estaremos trabajando a la hora de escoger si usamos </a:t>
            </a:r>
            <a:r>
              <a:rPr lang="es-ES" i="1" dirty="0"/>
              <a:t>apt</a:t>
            </a:r>
            <a:r>
              <a:rPr lang="es-ES" dirty="0"/>
              <a:t> para Ubuntu, </a:t>
            </a:r>
            <a:r>
              <a:rPr lang="es-ES" i="1" dirty="0"/>
              <a:t>yum </a:t>
            </a:r>
            <a:r>
              <a:rPr lang="es-ES" dirty="0"/>
              <a:t>para CentOS, </a:t>
            </a:r>
            <a:r>
              <a:rPr lang="es-ES" i="1" dirty="0"/>
              <a:t>rpm </a:t>
            </a:r>
            <a:r>
              <a:rPr lang="es-ES" dirty="0"/>
              <a:t>para RedHat…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Las operaciones en que debamos ser un usuario </a:t>
            </a:r>
            <a:r>
              <a:rPr lang="es-ES" i="1" dirty="0"/>
              <a:t>sudo </a:t>
            </a:r>
            <a:r>
              <a:rPr lang="es-ES" dirty="0"/>
              <a:t>deberán ser indicadas con </a:t>
            </a:r>
            <a:r>
              <a:rPr lang="es-ES" i="1" dirty="0"/>
              <a:t>become</a:t>
            </a:r>
          </a:p>
          <a:p>
            <a:pPr lvl="1" algn="just"/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374502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64508E8-024F-408D-BFD2-E940065D4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13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E333C21-C25F-410C-82F6-9F9B51A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178" y="1131396"/>
            <a:ext cx="5156393" cy="549189"/>
          </a:xfrm>
        </p:spPr>
        <p:txBody>
          <a:bodyPr>
            <a:noAutofit/>
          </a:bodyPr>
          <a:lstStyle/>
          <a:p>
            <a:r>
              <a:rPr lang="es-ES" sz="2400" dirty="0"/>
              <a:t>Práctica 1: Iniciación de un Webserver </a:t>
            </a:r>
            <a:br>
              <a:rPr lang="es-ES" sz="2400" dirty="0"/>
            </a:br>
            <a:r>
              <a:rPr lang="es-ES" sz="2400" dirty="0"/>
              <a:t>(10 min)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603722-7CA9-4905-99B6-55FC18A2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229" y="2296301"/>
            <a:ext cx="5591821" cy="3634049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Primero deberemos asegurarnos de que la configuración de nuestro archivo hosts está correcto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Iniciaremos el webserver con:</a:t>
            </a:r>
          </a:p>
          <a:p>
            <a:pPr algn="just"/>
            <a:r>
              <a:rPr lang="en-US" sz="1050" i="1" dirty="0">
                <a:solidFill>
                  <a:srgbClr val="00B050"/>
                </a:solidFill>
              </a:rPr>
              <a:t>ansible-playbook -i hosts webserver.yaml --key-file "/home/dev/shared/[nombre].pem"</a:t>
            </a:r>
            <a:endParaRPr lang="es-ES" i="1" dirty="0">
              <a:solidFill>
                <a:srgbClr val="00B050"/>
              </a:solidFill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1F35BD-8859-443F-B451-4E74D56C40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0178" y="630044"/>
            <a:ext cx="2300287" cy="297606"/>
          </a:xfrm>
        </p:spPr>
        <p:txBody>
          <a:bodyPr>
            <a:normAutofit lnSpcReduction="10000"/>
          </a:bodyPr>
          <a:lstStyle/>
          <a:p>
            <a:r>
              <a:rPr lang="ca-ES" dirty="0"/>
              <a:t>2.1.2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BD9171-30E3-459F-B059-B501EDA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4" y="1997414"/>
            <a:ext cx="5555494" cy="28631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645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83" y="1447449"/>
            <a:ext cx="4647211" cy="549189"/>
          </a:xfrm>
        </p:spPr>
        <p:txBody>
          <a:bodyPr>
            <a:normAutofit/>
          </a:bodyPr>
          <a:lstStyle/>
          <a:p>
            <a:r>
              <a:rPr lang="es-ES" dirty="0"/>
              <a:t>Repositorios de Playbooks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4335681" cy="4482324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Una de las mayores ventajas que nos ofrece Ansible es la enorme cantidad de </a:t>
            </a:r>
            <a:r>
              <a:rPr lang="es-ES" i="1" dirty="0"/>
              <a:t>playbooks</a:t>
            </a:r>
            <a:r>
              <a:rPr lang="es-ES" dirty="0"/>
              <a:t> con scripts que podemos encontrar en repositorios y así ahorrarnos largas y agotadoras sesiones de configuración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Uno de los repositorios más famosos es sin duda </a:t>
            </a:r>
            <a:r>
              <a:rPr lang="es-ES" dirty="0">
                <a:hlinkClick r:id="rId2"/>
              </a:rPr>
              <a:t>Ansible Galaxy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14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2.2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0C473B-CC30-4606-9A8A-E83C3DE5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35" y="1461776"/>
            <a:ext cx="5648981" cy="39344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81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64508E8-024F-408D-BFD2-E940065D4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15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E333C21-C25F-410C-82F6-9F9B51A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178" y="1131396"/>
            <a:ext cx="5156393" cy="549189"/>
          </a:xfrm>
        </p:spPr>
        <p:txBody>
          <a:bodyPr>
            <a:noAutofit/>
          </a:bodyPr>
          <a:lstStyle/>
          <a:p>
            <a:r>
              <a:rPr lang="es-ES" sz="2400" dirty="0"/>
              <a:t>Práctica 2: Uso de un Playbook de repo</a:t>
            </a:r>
            <a:br>
              <a:rPr lang="es-ES" sz="2400" dirty="0"/>
            </a:br>
            <a:r>
              <a:rPr lang="es-ES" sz="2400" dirty="0"/>
              <a:t>(10 min)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603722-7CA9-4905-99B6-55FC18A2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229" y="2296301"/>
            <a:ext cx="5591821" cy="3634049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No es ni siquiera necesario un registro, basta con buscar y seleccionar el paquete que queremos, por ejemplo </a:t>
            </a:r>
            <a:r>
              <a:rPr lang="es-ES" i="1" dirty="0"/>
              <a:t>node-js</a:t>
            </a:r>
            <a:r>
              <a:rPr lang="es-ES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s-ES" i="1" dirty="0"/>
              <a:t>ansible-galaxy install geerlinggu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Y podemos añadirlo a cualquier archivo declarativo con:</a:t>
            </a:r>
          </a:p>
          <a:p>
            <a:pPr marL="742950" lvl="1" indent="-285750" algn="just">
              <a:buFontTx/>
              <a:buChar char="-"/>
            </a:pPr>
            <a:r>
              <a:rPr lang="es-ES" i="1" dirty="0"/>
              <a:t>src: [nombre_repo].[nombre_utilidad]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1F35BD-8859-443F-B451-4E74D56C40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0178" y="630044"/>
            <a:ext cx="2300287" cy="297606"/>
          </a:xfrm>
        </p:spPr>
        <p:txBody>
          <a:bodyPr>
            <a:normAutofit lnSpcReduction="10000"/>
          </a:bodyPr>
          <a:lstStyle/>
          <a:p>
            <a:r>
              <a:rPr lang="ca-ES" dirty="0"/>
              <a:t>2.2.2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E07470-6293-47D4-B897-D8B10B70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1" y="875144"/>
            <a:ext cx="5386529" cy="51077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179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16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¿</a:t>
            </a:r>
            <a:r>
              <a:rPr lang="es-ES" dirty="0"/>
              <a:t>Preguntas</a:t>
            </a:r>
            <a:r>
              <a:rPr lang="ca-ES" dirty="0"/>
              <a:t>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Fin Tema 2</a:t>
            </a:r>
          </a:p>
        </p:txBody>
      </p:sp>
    </p:spTree>
    <p:extLst>
      <p:ext uri="{BB962C8B-B14F-4D97-AF65-F5344CB8AC3E}">
        <p14:creationId xmlns:p14="http://schemas.microsoft.com/office/powerpoint/2010/main" val="391612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02" y="1551215"/>
            <a:ext cx="4695898" cy="549189"/>
          </a:xfrm>
        </p:spPr>
        <p:txBody>
          <a:bodyPr>
            <a:noAutofit/>
          </a:bodyPr>
          <a:lstStyle/>
          <a:p>
            <a:r>
              <a:rPr lang="es-ES" u="sng" dirty="0"/>
              <a:t>MÓDULOS DE ANSIBLE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91403"/>
            <a:ext cx="4434641" cy="3634049"/>
          </a:xfrm>
        </p:spPr>
        <p:txBody>
          <a:bodyPr/>
          <a:lstStyle/>
          <a:p>
            <a:r>
              <a:rPr lang="es-ES" dirty="0"/>
              <a:t>3.1	Gestor de paquetes</a:t>
            </a:r>
          </a:p>
          <a:p>
            <a:r>
              <a:rPr lang="es-ES" dirty="0"/>
              <a:t>3.2	Service</a:t>
            </a:r>
          </a:p>
          <a:p>
            <a:r>
              <a:rPr lang="es-ES" dirty="0"/>
              <a:t>3.3	Copy</a:t>
            </a:r>
          </a:p>
          <a:p>
            <a:r>
              <a:rPr lang="es-ES" dirty="0"/>
              <a:t>3.4	Debug</a:t>
            </a:r>
          </a:p>
          <a:p>
            <a:r>
              <a:rPr lang="es-ES" dirty="0"/>
              <a:t>3.5	File</a:t>
            </a:r>
          </a:p>
          <a:p>
            <a:r>
              <a:rPr lang="es-ES" dirty="0"/>
              <a:t>3.6	Command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17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Tema 3</a:t>
            </a:r>
          </a:p>
        </p:txBody>
      </p:sp>
      <p:pic>
        <p:nvPicPr>
          <p:cNvPr id="4098" name="Picture 2" descr="ANSIBLE ARCHITECTURE &amp; WORKING - DEV">
            <a:extLst>
              <a:ext uri="{FF2B5EF4-FFF2-40B4-BE49-F238E27FC236}">
                <a16:creationId xmlns:a16="http://schemas.microsoft.com/office/drawing/2014/main" id="{518CFD3D-B63D-4DEE-A7CE-45901714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749" y="1881043"/>
            <a:ext cx="5300777" cy="309591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2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18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Gestor de paquetes</a:t>
            </a:r>
            <a:endParaRPr lang="es-ES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Nos sirve para instalar aplicaciones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Utiliza los módulos nativos de los propios sistemas operativos como </a:t>
            </a:r>
            <a:r>
              <a:rPr lang="es-ES" i="1" dirty="0"/>
              <a:t>yum</a:t>
            </a:r>
            <a:r>
              <a:rPr lang="es-ES" dirty="0"/>
              <a:t>, </a:t>
            </a:r>
            <a:r>
              <a:rPr lang="es-ES" i="1" dirty="0"/>
              <a:t>apt</a:t>
            </a:r>
            <a:r>
              <a:rPr lang="es-ES" dirty="0"/>
              <a:t>, </a:t>
            </a:r>
            <a:r>
              <a:rPr lang="es-ES" i="1" dirty="0"/>
              <a:t>rpm</a:t>
            </a:r>
            <a:r>
              <a:rPr lang="es-ES" dirty="0"/>
              <a:t>…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Suele requerir el uso de </a:t>
            </a:r>
            <a:r>
              <a:rPr lang="es-ES" i="1" dirty="0"/>
              <a:t>sudo </a:t>
            </a:r>
            <a:endParaRPr lang="es-ES" dirty="0"/>
          </a:p>
          <a:p>
            <a:pPr lvl="1" algn="just"/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3.1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CAB805-5ECA-4324-9D7D-D65150E3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256" y="2882497"/>
            <a:ext cx="2911867" cy="10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2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19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Service</a:t>
            </a:r>
            <a:endParaRPr lang="es-ES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Módulo para iniciar, parar, reiniciar, habilitar diferentes tareas…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Tan sólo hemos de indicar el servicio que deseamos gestionar y el estado</a:t>
            </a:r>
          </a:p>
          <a:p>
            <a:pPr marL="285750" indent="-285750" algn="just">
              <a:buFontTx/>
              <a:buChar char="-"/>
            </a:pPr>
            <a:endParaRPr lang="es-ES" dirty="0"/>
          </a:p>
          <a:p>
            <a:pPr lvl="1" algn="just"/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3.2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47ED570-CB6D-42D9-AA46-8A772C93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363" y="3027217"/>
            <a:ext cx="2875065" cy="8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u="sng" dirty="0"/>
              <a:t>ÍNDICE DE 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dirty="0"/>
              <a:t>0.    Preparación del entorno (3h)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s-ES" dirty="0"/>
              <a:t>Bitbucket (3h)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s-ES" dirty="0"/>
              <a:t>AWS (3h)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s-ES" dirty="0"/>
              <a:t>Packer (4h)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s-ES" b="1" dirty="0"/>
              <a:t>Ansible (10h)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s-ES" dirty="0"/>
              <a:t>Terraform (12h)</a:t>
            </a:r>
          </a:p>
          <a:p>
            <a:pPr marL="342900" indent="-342900">
              <a:lnSpc>
                <a:spcPct val="100000"/>
              </a:lnSpc>
              <a:buAutoNum type="arabicPeriod" startAt="6"/>
            </a:pPr>
            <a:r>
              <a:rPr lang="es-ES" dirty="0"/>
              <a:t>Jenkins (3h)</a:t>
            </a:r>
          </a:p>
          <a:p>
            <a:pPr marL="342900" indent="-342900">
              <a:lnSpc>
                <a:spcPct val="100000"/>
              </a:lnSpc>
              <a:buAutoNum type="arabicPeriod" startAt="6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Presentación</a:t>
            </a:r>
          </a:p>
        </p:txBody>
      </p:sp>
      <p:pic>
        <p:nvPicPr>
          <p:cNvPr id="7" name="Picture 4" descr="Corporació Catalana de Mitjans Audiovisuals (@CCMA_cat) | Twitter">
            <a:extLst>
              <a:ext uri="{FF2B5EF4-FFF2-40B4-BE49-F238E27FC236}">
                <a16:creationId xmlns:a16="http://schemas.microsoft.com/office/drawing/2014/main" id="{38C667B5-913A-4197-91A0-20A5D29A7386}"/>
              </a:ext>
            </a:extLst>
          </p:cNvPr>
          <p:cNvPicPr>
            <a:picLocks noGrp="1" noChangeAspect="1" noChangeArrowheads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r="2720"/>
          <a:stretch>
            <a:fillRect/>
          </a:stretch>
        </p:blipFill>
        <p:spPr bwMode="auto"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87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83" y="1447449"/>
            <a:ext cx="4647211" cy="549189"/>
          </a:xfrm>
        </p:spPr>
        <p:txBody>
          <a:bodyPr>
            <a:normAutofit/>
          </a:bodyPr>
          <a:lstStyle/>
          <a:p>
            <a:r>
              <a:rPr lang="es-ES" dirty="0"/>
              <a:t>Copy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4335681" cy="4482324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Módulo que nos sirve para trasladar ficheros desde una máquina local al host remoto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Podemos parametrizar las características del fichero/archivo de destino e incluso crear un backup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20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3.3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B4D20C-A45B-4B09-A22E-AD40560F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131" y="2754168"/>
            <a:ext cx="5783431" cy="13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83" y="1447449"/>
            <a:ext cx="4647211" cy="549189"/>
          </a:xfrm>
        </p:spPr>
        <p:txBody>
          <a:bodyPr>
            <a:normAutofit/>
          </a:bodyPr>
          <a:lstStyle/>
          <a:p>
            <a:r>
              <a:rPr lang="es-ES" dirty="0"/>
              <a:t>Debug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4335681" cy="4482324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Nos sirve para imprimir declaraciones por pantalla durante un deploy y así poder detectar errores en tiempo de ejecución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Especialmente útil para imprimir variables y estados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21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3.4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52FC5-0FA7-452B-8601-D9F6D00D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115" y="3021100"/>
            <a:ext cx="5691909" cy="8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8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83" y="1447449"/>
            <a:ext cx="4647211" cy="549189"/>
          </a:xfrm>
        </p:spPr>
        <p:txBody>
          <a:bodyPr>
            <a:normAutofit/>
          </a:bodyPr>
          <a:lstStyle/>
          <a:p>
            <a:r>
              <a:rPr lang="es-ES" dirty="0"/>
              <a:t>File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4335681" cy="4482324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Uno de los módulos más utilizados, tiene la utilidad de administrar el sistema de ficheros de la máquina host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Nos permite gestionar los ficheros del mismo modo que lo haríamos con comandos de unix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22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3.5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9E8366-FED9-44C7-81BC-D63F77BD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792" y="2693399"/>
            <a:ext cx="5630924" cy="14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4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83" y="1447449"/>
            <a:ext cx="4647211" cy="549189"/>
          </a:xfrm>
        </p:spPr>
        <p:txBody>
          <a:bodyPr>
            <a:normAutofit/>
          </a:bodyPr>
          <a:lstStyle/>
          <a:p>
            <a:r>
              <a:rPr lang="es-ES" dirty="0"/>
              <a:t>Command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4335681" cy="4482324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Cuando no tenemos ningún módulo ni repositorio para llevar a cabo las acciones que necesitamos, podemos usar “Command” como último recurso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Es mucho más aconsejable utilizar módulos o repos ya creados y probados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23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3.6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B868BAF-2786-49F8-A9BF-7D035AB5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629" y="3095153"/>
            <a:ext cx="5477964" cy="6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65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24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¿</a:t>
            </a:r>
            <a:r>
              <a:rPr lang="es-ES" dirty="0"/>
              <a:t>Preguntas</a:t>
            </a:r>
            <a:r>
              <a:rPr lang="ca-ES" dirty="0"/>
              <a:t>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Fin Tema 3</a:t>
            </a:r>
          </a:p>
        </p:txBody>
      </p:sp>
    </p:spTree>
    <p:extLst>
      <p:ext uri="{BB962C8B-B14F-4D97-AF65-F5344CB8AC3E}">
        <p14:creationId xmlns:p14="http://schemas.microsoft.com/office/powerpoint/2010/main" val="836644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02" y="1551215"/>
            <a:ext cx="4695898" cy="549189"/>
          </a:xfrm>
        </p:spPr>
        <p:txBody>
          <a:bodyPr>
            <a:noAutofit/>
          </a:bodyPr>
          <a:lstStyle/>
          <a:p>
            <a:r>
              <a:rPr lang="es-ES" u="sng" dirty="0"/>
              <a:t>DESPLIEGUES COMPLEJOS CON ANSIBLE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91403"/>
            <a:ext cx="4434641" cy="3634049"/>
          </a:xfrm>
        </p:spPr>
        <p:txBody>
          <a:bodyPr/>
          <a:lstStyle/>
          <a:p>
            <a:r>
              <a:rPr lang="es-ES" dirty="0"/>
              <a:t>4.1	Estructura de un Playbook</a:t>
            </a:r>
          </a:p>
          <a:p>
            <a:r>
              <a:rPr lang="es-ES" dirty="0"/>
              <a:t>4.2	Main</a:t>
            </a:r>
          </a:p>
          <a:p>
            <a:r>
              <a:rPr lang="es-ES" dirty="0"/>
              <a:t>4.3	Inventory</a:t>
            </a:r>
          </a:p>
          <a:p>
            <a:r>
              <a:rPr lang="es-ES" dirty="0"/>
              <a:t>4.4	Roles</a:t>
            </a:r>
          </a:p>
          <a:p>
            <a:r>
              <a:rPr lang="es-ES" dirty="0"/>
              <a:t>4.5	Variables</a:t>
            </a:r>
          </a:p>
          <a:p>
            <a:r>
              <a:rPr lang="es-ES" dirty="0"/>
              <a:t>4.6	Gestión de ficheros</a:t>
            </a:r>
          </a:p>
          <a:p>
            <a:r>
              <a:rPr lang="es-ES" dirty="0"/>
              <a:t>4.7	Práctica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25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Tema 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346688-2C09-454C-8FEE-7C6720F5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507" y="1384155"/>
            <a:ext cx="5207537" cy="40896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8576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26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Estructura de un Playbook</a:t>
            </a:r>
            <a:endParaRPr lang="es-ES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Buenas prácticas: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Utilizar roles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Mantener un formato dividiendo el </a:t>
            </a:r>
            <a:r>
              <a:rPr lang="es-ES" i="1" dirty="0"/>
              <a:t>playbook </a:t>
            </a:r>
            <a:r>
              <a:rPr lang="es-ES" dirty="0"/>
              <a:t>en 4 áreas:</a:t>
            </a:r>
          </a:p>
          <a:p>
            <a:pPr marL="1200150" lvl="2" indent="-285750" algn="just">
              <a:buFontTx/>
              <a:buChar char="-"/>
            </a:pPr>
            <a:r>
              <a:rPr lang="es-ES" dirty="0"/>
              <a:t>Main.yml</a:t>
            </a:r>
          </a:p>
          <a:p>
            <a:pPr marL="1200150" lvl="2" indent="-285750" algn="just">
              <a:buFontTx/>
              <a:buChar char="-"/>
            </a:pPr>
            <a:r>
              <a:rPr lang="es-ES" dirty="0"/>
              <a:t>Inventory</a:t>
            </a:r>
          </a:p>
          <a:p>
            <a:pPr marL="1200150" lvl="2" indent="-285750" algn="just">
              <a:buFontTx/>
              <a:buChar char="-"/>
            </a:pPr>
            <a:r>
              <a:rPr lang="es-ES" dirty="0"/>
              <a:t>Variables</a:t>
            </a:r>
          </a:p>
          <a:p>
            <a:pPr marL="1200150" lvl="2" indent="-285750" algn="just">
              <a:buFontTx/>
              <a:buChar char="-"/>
            </a:pPr>
            <a:r>
              <a:rPr lang="es-ES" dirty="0"/>
              <a:t>Roles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Consultar la documentación:</a:t>
            </a:r>
          </a:p>
          <a:p>
            <a:pPr lvl="1" algn="just"/>
            <a:r>
              <a:rPr lang="es-ES" sz="1200" dirty="0">
                <a:hlinkClick r:id="rId2"/>
              </a:rPr>
              <a:t>https://docs.ansible.com/ansible/latest/user_guide/playbooks_best_practices.html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5BAB1EC-752F-4CC7-92D5-6D117AE8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238" y="1037891"/>
            <a:ext cx="2705478" cy="47822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832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27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Main.yml</a:t>
            </a:r>
            <a:endParaRPr lang="es-ES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Archivo principal de Ansible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Definición de los hosts sobre los que trabajar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Orden de ejecución de los roles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Usuario remoto a utilizar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Definición del nivel de serialización (cómo de estricto ha de ser el orden secuencial en el que se ejecutan las operaciones)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Definición del nivel de privilegios (</a:t>
            </a:r>
            <a:r>
              <a:rPr lang="es-ES" i="1" dirty="0"/>
              <a:t>become: True</a:t>
            </a:r>
            <a:r>
              <a:rPr lang="es-ES" dirty="0"/>
              <a:t> equivale a </a:t>
            </a:r>
            <a:r>
              <a:rPr lang="es-ES" i="1" dirty="0"/>
              <a:t>sudo</a:t>
            </a:r>
            <a:r>
              <a:rPr lang="es-ES" dirty="0"/>
              <a:t> para entornos Unix y a </a:t>
            </a:r>
            <a:r>
              <a:rPr lang="es-ES" i="1" dirty="0"/>
              <a:t>admin</a:t>
            </a:r>
            <a:r>
              <a:rPr lang="es-ES" dirty="0"/>
              <a:t> para sistemas Windows)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728F7A-38D2-47CE-9C4E-ADE6ABC5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433" y="1261090"/>
            <a:ext cx="2553820" cy="43358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5967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28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Inventory</a:t>
            </a:r>
            <a:endParaRPr lang="es-ES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Conjunto de máquinas con las que va a trabajar Ansible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Fichero configurable de forma estática o dinámica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Un mismo servidor puede estar en más de un grupo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Otros parámetros: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ansible_host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ansible_port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ansible_user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ansible_ssh_pass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ansible_ssh_private_key_file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ansible_become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ansible_become_method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ansible_become_pass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4.3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D8615D-189E-4BC6-8473-C52D52F8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765" y="2085787"/>
            <a:ext cx="2695951" cy="26864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8887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29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Roles</a:t>
            </a:r>
            <a:endParaRPr lang="es-ES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Nos permiten separar trabajos de un playbook agrupando:</a:t>
            </a:r>
          </a:p>
          <a:p>
            <a:pPr algn="just"/>
            <a:r>
              <a:rPr lang="es-ES" dirty="0"/>
              <a:t>	- variables</a:t>
            </a:r>
          </a:p>
          <a:p>
            <a:pPr algn="just"/>
            <a:r>
              <a:rPr lang="es-ES" dirty="0"/>
              <a:t>	- tareas</a:t>
            </a:r>
          </a:p>
          <a:p>
            <a:pPr algn="just"/>
            <a:r>
              <a:rPr lang="es-ES" dirty="0"/>
              <a:t>	- archivos</a:t>
            </a:r>
          </a:p>
          <a:p>
            <a:pPr algn="just"/>
            <a:r>
              <a:rPr lang="es-ES" dirty="0"/>
              <a:t>	- templates</a:t>
            </a:r>
          </a:p>
          <a:p>
            <a:pPr algn="just"/>
            <a:r>
              <a:rPr lang="es-ES" dirty="0"/>
              <a:t>	- módulos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Simplifica la escritura y mejora la reutilización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Es sencillo empezar a trabajar con ellos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F9A303-A3F7-44CD-AD85-D94DBE6C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666" y="1556686"/>
            <a:ext cx="2239434" cy="37446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935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s-ES" dirty="0"/>
              <a:t>Introducción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s-ES" dirty="0"/>
              <a:t>Despliegues automatizados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s-ES" dirty="0"/>
              <a:t>Módulos de Ansible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s-ES" dirty="0"/>
              <a:t>Despliegues complejos con Ansible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Curso 4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331D7D-AB4F-4F65-AF75-B0896575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438" y="754525"/>
            <a:ext cx="4782051" cy="53489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0720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30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Variables</a:t>
            </a:r>
            <a:endParaRPr lang="es-ES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Asignar un valor a una variable.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Tipos de variables: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Globales (group_vars)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Defaults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Inventory variables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…</a:t>
            </a:r>
          </a:p>
          <a:p>
            <a:pPr marL="285750" indent="-285750" algn="just">
              <a:buFontTx/>
              <a:buChar char="-"/>
            </a:pP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2C394D8-6DA1-4344-A409-0F686A62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029" y="1464151"/>
            <a:ext cx="2301080" cy="39296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690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31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Variables Globales</a:t>
            </a:r>
            <a:endParaRPr lang="es-ES" sz="2800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Un módulo más en la jerarquía del playbook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Jerárquicamente al mismo nivel que el main, inventory o los roles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Variables generales para todos los roles y grupos de hosts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4.5.1</a:t>
            </a:r>
          </a:p>
        </p:txBody>
      </p:sp>
    </p:spTree>
    <p:extLst>
      <p:ext uri="{BB962C8B-B14F-4D97-AF65-F5344CB8AC3E}">
        <p14:creationId xmlns:p14="http://schemas.microsoft.com/office/powerpoint/2010/main" val="944471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32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Variables Condicionales</a:t>
            </a:r>
            <a:endParaRPr lang="es-ES" sz="2800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Podemos definir acciones dependiendo de variables definidas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Estas variables pueden cambiar dependiendo del rol, entorno, </a:t>
            </a:r>
            <a:r>
              <a:rPr lang="es-ES" dirty="0" err="1"/>
              <a:t>etc</a:t>
            </a:r>
            <a:r>
              <a:rPr lang="es-ES" dirty="0"/>
              <a:t>…</a:t>
            </a:r>
          </a:p>
          <a:p>
            <a:pPr marL="285750" indent="-285750" algn="just">
              <a:buFontTx/>
              <a:buChar char="-"/>
            </a:pP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4.5.2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D1A025-2D0D-451F-AAD5-B2B97B53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890" y="2823558"/>
            <a:ext cx="2932481" cy="12108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402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83" y="1447449"/>
            <a:ext cx="4647211" cy="549189"/>
          </a:xfrm>
        </p:spPr>
        <p:txBody>
          <a:bodyPr>
            <a:normAutofit/>
          </a:bodyPr>
          <a:lstStyle/>
          <a:p>
            <a:r>
              <a:rPr lang="es-ES" sz="2800" dirty="0"/>
              <a:t>Defaults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4335681" cy="4482324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Se definen dentro de cada rol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Solo accesibles desde el rol en el que están definidas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Mayor prioridad que las variables globales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33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4.5.3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B52D43-D310-4200-B8BE-66ED1EB7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242" y="3046125"/>
            <a:ext cx="5784829" cy="7657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0872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34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Inventory Variables</a:t>
            </a:r>
            <a:endParaRPr lang="es-ES" sz="2800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Definición de variables en el inventario de Ansible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Hosts Variables:</a:t>
            </a:r>
          </a:p>
          <a:p>
            <a:pPr marL="1200150" lvl="2" indent="-285750" algn="just">
              <a:buFontTx/>
              <a:buChar char="-"/>
            </a:pPr>
            <a:r>
              <a:rPr lang="es-ES" dirty="0"/>
              <a:t>Variables para cada servidor individual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Group Variables:</a:t>
            </a:r>
          </a:p>
          <a:p>
            <a:pPr marL="1200150" lvl="2" indent="-285750" algn="just">
              <a:buFontTx/>
              <a:buChar char="-"/>
            </a:pPr>
            <a:r>
              <a:rPr lang="es-ES" dirty="0"/>
              <a:t>Variables para grupos de hosts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Group </a:t>
            </a:r>
            <a:r>
              <a:rPr lang="es-ES" dirty="0" err="1"/>
              <a:t>of</a:t>
            </a:r>
            <a:r>
              <a:rPr lang="es-ES" dirty="0"/>
              <a:t> Groups </a:t>
            </a:r>
            <a:r>
              <a:rPr lang="es-ES" dirty="0" err="1"/>
              <a:t>Vars</a:t>
            </a:r>
            <a:r>
              <a:rPr lang="es-ES" dirty="0"/>
              <a:t>:</a:t>
            </a:r>
          </a:p>
          <a:p>
            <a:pPr marL="1200150" lvl="2" indent="-285750" algn="just">
              <a:buFontTx/>
              <a:buChar char="-"/>
            </a:pPr>
            <a:r>
              <a:rPr lang="es-ES" dirty="0"/>
              <a:t>Variables de grupos de grupos de hosts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4.5.4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A9B738-B944-489F-9C8A-F3045B54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166" y="1007743"/>
            <a:ext cx="2267266" cy="7049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B7D50D-3CFA-4ABB-B1DF-2BB010D3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018" y="2535854"/>
            <a:ext cx="1952898" cy="14098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DCD0583-0C3A-45E0-8462-EFF5ECE52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887" y="4738436"/>
            <a:ext cx="1505160" cy="18004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59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35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Gestión de ficheros</a:t>
            </a:r>
            <a:endParaRPr lang="es-ES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Ansible ofrece diferentes módulos para trabajar con ficheros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Los más importantes: 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Copy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Template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File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LineInfile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BlockInFile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4.6</a:t>
            </a:r>
          </a:p>
        </p:txBody>
      </p:sp>
    </p:spTree>
    <p:extLst>
      <p:ext uri="{BB962C8B-B14F-4D97-AF65-F5344CB8AC3E}">
        <p14:creationId xmlns:p14="http://schemas.microsoft.com/office/powerpoint/2010/main" val="3103698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36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Copy</a:t>
            </a:r>
            <a:endParaRPr lang="es-ES" sz="2800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Copia un archivo desde la máquina local o remota a una ubicación en la máquina remota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Documentación del Módulo:</a:t>
            </a:r>
          </a:p>
          <a:p>
            <a:pPr lvl="1" algn="just"/>
            <a:r>
              <a:rPr lang="es-ES" sz="1400" dirty="0">
                <a:hlinkClick r:id="rId2"/>
              </a:rPr>
              <a:t>https://docs.ansible.com/ansible/latest/modules/copy_module.html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4.6.1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45D884B-B724-42D2-8A47-80E8AA51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729" y="2828694"/>
            <a:ext cx="2998059" cy="1200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5809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37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Template</a:t>
            </a:r>
            <a:endParaRPr lang="es-ES" sz="2800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Copia un archivo desde la máquina local a una ubicación en la máquina remota.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Permite utilizar variables dentro del archivo.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Extensión recomendada para los archivos (.j2)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Documentación del Módulo:</a:t>
            </a:r>
          </a:p>
          <a:p>
            <a:pPr lvl="1" algn="just"/>
            <a:r>
              <a:rPr lang="es-ES" sz="1400" dirty="0">
                <a:hlinkClick r:id="rId2"/>
              </a:rPr>
              <a:t>https://docs.ansible.com/ansible/latest/modules/template_module.html 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4.6.2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7F2E40-5976-4ED6-84BB-10D2A8E9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529" y="2802467"/>
            <a:ext cx="2996462" cy="12530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6430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38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File</a:t>
            </a:r>
            <a:endParaRPr lang="es-ES" sz="2800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Crear/Eliminar archivos, permisos de archivos, directorios o enlaces simbólicos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Documentación del Módulo:</a:t>
            </a:r>
          </a:p>
          <a:p>
            <a:pPr lvl="1" algn="just"/>
            <a:r>
              <a:rPr lang="es-ES" sz="1400" dirty="0">
                <a:hlinkClick r:id="rId2"/>
              </a:rPr>
              <a:t>https://docs.ansible.com/ansible/latest/modules/file_module.html 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4.6.3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1F51DF-F905-4DCF-8D88-DD700873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944" y="1788326"/>
            <a:ext cx="3040275" cy="9016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96E7A3-C7ED-4A91-80DE-4FAB47896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944" y="3999579"/>
            <a:ext cx="3029707" cy="8336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21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39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LineInFile</a:t>
            </a:r>
            <a:endParaRPr lang="es-ES" sz="2800" i="1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6884916" cy="4335820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Añade una línea particular en un archivo (siempre que no exista).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Reemplaza una línea existente en un archivo usando una expresión regular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Documentación del Módulo:</a:t>
            </a:r>
          </a:p>
          <a:p>
            <a:pPr lvl="1" algn="just"/>
            <a:r>
              <a:rPr lang="es-ES" sz="1400" dirty="0">
                <a:hlinkClick r:id="rId2"/>
              </a:rPr>
              <a:t>https://docs.ansible.com/ansible/latest/modules/lineinfile_module.html</a:t>
            </a:r>
            <a:endParaRPr lang="es-ES" sz="140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4.6.4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836849-07C3-4FA8-9A14-DD681001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269" y="3201467"/>
            <a:ext cx="3000541" cy="8306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31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u="sng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1.1	¿Qué es Ansible?</a:t>
            </a:r>
          </a:p>
          <a:p>
            <a:r>
              <a:rPr lang="es-ES" dirty="0"/>
              <a:t>1.2	Ventajas y desventajas</a:t>
            </a:r>
          </a:p>
          <a:p>
            <a:r>
              <a:rPr lang="es-ES" dirty="0"/>
              <a:t>1.3	¿Cómo funciona?</a:t>
            </a:r>
          </a:p>
          <a:p>
            <a:r>
              <a:rPr lang="es-ES" dirty="0"/>
              <a:t>1.4	Ansible como parte del CI/CD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4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Tema 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EC87EC-016B-4E12-B12F-589B0F62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042" y="975525"/>
            <a:ext cx="4524841" cy="44324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9636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83" y="1447449"/>
            <a:ext cx="4647211" cy="549189"/>
          </a:xfrm>
        </p:spPr>
        <p:txBody>
          <a:bodyPr>
            <a:normAutofit/>
          </a:bodyPr>
          <a:lstStyle/>
          <a:p>
            <a:r>
              <a:rPr lang="es-ES" sz="2800" dirty="0"/>
              <a:t>BlockInFile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4335681" cy="4482324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Inserta, actualiza o elimina un bloque de texto de varias líneas en un archivo en la máquina remota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Documentación del Módulo:</a:t>
            </a:r>
          </a:p>
          <a:p>
            <a:pPr lvl="1" algn="just"/>
            <a:r>
              <a:rPr lang="es-ES" sz="1400" dirty="0">
                <a:hlinkClick r:id="rId2"/>
              </a:rPr>
              <a:t>https://docs.ansible.com/ansible/latest/modules/blockinfile_module.html</a:t>
            </a:r>
            <a:endParaRPr lang="es-ES" sz="1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40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4.6.5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6D8731-CE24-4143-8729-E4B0803F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047" y="2655503"/>
            <a:ext cx="5700669" cy="15469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9157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64508E8-024F-408D-BFD2-E940065D4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41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E333C21-C25F-410C-82F6-9F9B51A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178" y="1131396"/>
            <a:ext cx="5229872" cy="549189"/>
          </a:xfrm>
        </p:spPr>
        <p:txBody>
          <a:bodyPr>
            <a:noAutofit/>
          </a:bodyPr>
          <a:lstStyle/>
          <a:p>
            <a:r>
              <a:rPr lang="es-ES" sz="2400" dirty="0"/>
              <a:t>Práctica 3: Deploy de complejidad media con Ansible</a:t>
            </a:r>
            <a:br>
              <a:rPr lang="es-ES" sz="2400" dirty="0"/>
            </a:br>
            <a:r>
              <a:rPr lang="es-ES" sz="2400" dirty="0"/>
              <a:t>(30 min)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603722-7CA9-4905-99B6-55FC18A2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229" y="2296301"/>
            <a:ext cx="5591821" cy="4121916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Vamos a realizar un deploy de relativa complejidad en el que intervendrán 3 nodos diferenciados: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El </a:t>
            </a:r>
            <a:r>
              <a:rPr lang="es-ES" b="1" dirty="0"/>
              <a:t>nodo 1</a:t>
            </a:r>
            <a:r>
              <a:rPr lang="es-ES" dirty="0"/>
              <a:t> será el administrador desde donde ejecutaremos Ansible, nuestra máquina virtual de Vagrant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El </a:t>
            </a:r>
            <a:r>
              <a:rPr lang="es-ES" b="1" dirty="0"/>
              <a:t>nodo 2 </a:t>
            </a:r>
            <a:r>
              <a:rPr lang="es-ES" dirty="0"/>
              <a:t>será el servidor de NGINX que nos servirá de frontend web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El </a:t>
            </a:r>
            <a:r>
              <a:rPr lang="es-ES" b="1" dirty="0"/>
              <a:t>nodo 3 </a:t>
            </a:r>
            <a:r>
              <a:rPr lang="es-ES" dirty="0"/>
              <a:t>nos hará de base de datos basada en mongoDB</a:t>
            </a:r>
            <a:endParaRPr lang="es-ES" b="1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1F35BD-8859-443F-B451-4E74D56C40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0178" y="630044"/>
            <a:ext cx="2300287" cy="297606"/>
          </a:xfrm>
        </p:spPr>
        <p:txBody>
          <a:bodyPr>
            <a:normAutofit lnSpcReduction="10000"/>
          </a:bodyPr>
          <a:lstStyle/>
          <a:p>
            <a:r>
              <a:rPr lang="ca-ES" dirty="0"/>
              <a:t>4.7.1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4A2687-A29F-45F8-AF1F-6754B812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48" y="1557074"/>
            <a:ext cx="4974275" cy="37438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442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64508E8-024F-408D-BFD2-E940065D4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42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E333C21-C25F-410C-82F6-9F9B51A9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177" y="1131396"/>
            <a:ext cx="5400233" cy="549189"/>
          </a:xfrm>
        </p:spPr>
        <p:txBody>
          <a:bodyPr>
            <a:noAutofit/>
          </a:bodyPr>
          <a:lstStyle/>
          <a:p>
            <a:r>
              <a:rPr lang="es-ES" sz="2400" dirty="0"/>
              <a:t>Práctica 4: Análisis de un Playbook complejo</a:t>
            </a:r>
            <a:br>
              <a:rPr lang="es-ES" sz="2400" dirty="0"/>
            </a:br>
            <a:r>
              <a:rPr lang="es-ES" sz="2400" dirty="0"/>
              <a:t>(30 min)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603722-7CA9-4905-99B6-55FC18A2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229" y="2296301"/>
            <a:ext cx="5591821" cy="4121916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Vamos a intentar analizar un playbook complejo existente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El Playbook de la carpeta de análisis contiene muchos de los elementos que hemos definido previamente y trabaja con un balanceador de carga, 2 webservers y un servidor de base de datos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1F35BD-8859-443F-B451-4E74D56C40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0178" y="630044"/>
            <a:ext cx="2300287" cy="297606"/>
          </a:xfrm>
        </p:spPr>
        <p:txBody>
          <a:bodyPr>
            <a:normAutofit lnSpcReduction="10000"/>
          </a:bodyPr>
          <a:lstStyle/>
          <a:p>
            <a:r>
              <a:rPr lang="ca-ES" dirty="0"/>
              <a:t>4.7.2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866CCF-E8EF-4CA6-8373-819A29BF8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27" y="1368042"/>
            <a:ext cx="4196665" cy="41219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1092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43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¿</a:t>
            </a:r>
            <a:r>
              <a:rPr lang="es-ES" dirty="0"/>
              <a:t>Preguntas</a:t>
            </a:r>
            <a:r>
              <a:rPr lang="ca-ES" dirty="0"/>
              <a:t>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Fin Curso 4</a:t>
            </a:r>
          </a:p>
        </p:txBody>
      </p:sp>
    </p:spTree>
    <p:extLst>
      <p:ext uri="{BB962C8B-B14F-4D97-AF65-F5344CB8AC3E}">
        <p14:creationId xmlns:p14="http://schemas.microsoft.com/office/powerpoint/2010/main" val="341537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5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¿Qué es Ansible?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Ansible es un software de gestión de la configuración automática. Nos permite centralizar la configuración de numerosos servidores de una forma sencilla y automática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En la actualidad es la herramienta mas de moda de automatización del mercado, su principal competencia son chef y puppet, entre otros. su principal ventaja, es que para hacer los despliegues se conecta por defecto por ssh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1.1</a:t>
            </a:r>
          </a:p>
        </p:txBody>
      </p:sp>
    </p:spTree>
    <p:extLst>
      <p:ext uri="{BB962C8B-B14F-4D97-AF65-F5344CB8AC3E}">
        <p14:creationId xmlns:p14="http://schemas.microsoft.com/office/powerpoint/2010/main" val="309097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6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Ventajas y desventajas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8250B4F-B9C6-4450-8809-9AC25040B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Ventajas principales: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No necesita agente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Solo requiere de una conexión SSH con privilegios de </a:t>
            </a:r>
            <a:r>
              <a:rPr lang="es-ES" i="1" dirty="0"/>
              <a:t>root</a:t>
            </a:r>
            <a:endParaRPr lang="es-ES" dirty="0"/>
          </a:p>
          <a:p>
            <a:pPr marL="742950" lvl="1" indent="-285750" algn="just">
              <a:buFontTx/>
              <a:buChar char="-"/>
            </a:pPr>
            <a:r>
              <a:rPr lang="es-ES" dirty="0"/>
              <a:t>Podemos usarlo en múltiples plataformas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Fácil y rápida instalación</a:t>
            </a:r>
          </a:p>
          <a:p>
            <a:pPr algn="just"/>
            <a:endParaRPr lang="es-ES" dirty="0"/>
          </a:p>
          <a:p>
            <a:pPr marL="285750" indent="-285750" algn="just">
              <a:buFontTx/>
              <a:buChar char="-"/>
            </a:pPr>
            <a:r>
              <a:rPr lang="es-ES" dirty="0"/>
              <a:t>Mayores desventajas: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Es relativamente lento, aunque no sea culpa de la herramienta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Los creadores no son precisamente conocidos por el bugfixing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No hay control de versiones, necesitamos del uso de un una herramienta como git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Es difícil de usar desde Windows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1.2</a:t>
            </a:r>
          </a:p>
        </p:txBody>
      </p:sp>
      <p:pic>
        <p:nvPicPr>
          <p:cNvPr id="3074" name="Picture 2" descr="Credit Ups &amp; Downs – MsMoney Personal Financial Empowerment">
            <a:extLst>
              <a:ext uri="{FF2B5EF4-FFF2-40B4-BE49-F238E27FC236}">
                <a16:creationId xmlns:a16="http://schemas.microsoft.com/office/drawing/2014/main" id="{29D9EC73-A20C-451D-873C-A28CAFA6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173" y="2226092"/>
            <a:ext cx="2706543" cy="240581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26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¿Cómo funciona?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4335681" cy="4482324"/>
          </a:xfrm>
        </p:spPr>
        <p:txBody>
          <a:bodyPr>
            <a:normAutofit fontScale="92500" lnSpcReduction="10000"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Una de los principales atractivos del uso de Ansible radica en la sencillez de su funcionamiento: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El cliente de Ansible sólo se ha de instalar en el host, no hay que instalar nada en los objetivos finales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Ansible dispone de 2 configuraciones, el </a:t>
            </a:r>
            <a:r>
              <a:rPr lang="es-ES" i="1" dirty="0"/>
              <a:t>inventory</a:t>
            </a:r>
            <a:r>
              <a:rPr lang="es-ES" dirty="0"/>
              <a:t> (listado de hosts) y el </a:t>
            </a:r>
            <a:r>
              <a:rPr lang="es-ES" i="1" dirty="0"/>
              <a:t>playbook </a:t>
            </a:r>
            <a:r>
              <a:rPr lang="es-ES" dirty="0"/>
              <a:t>(scripts de instalaciones preconfigurados)</a:t>
            </a:r>
          </a:p>
          <a:p>
            <a:pPr marL="742950" lvl="1" indent="-285750" algn="just">
              <a:buFontTx/>
              <a:buChar char="-"/>
            </a:pPr>
            <a:r>
              <a:rPr lang="es-ES" dirty="0"/>
              <a:t>Con todo esto sólo hay q proporcionarle a Ansible los accesos SSH y definir qué </a:t>
            </a:r>
            <a:r>
              <a:rPr lang="es-ES" i="1" dirty="0"/>
              <a:t>playbook</a:t>
            </a:r>
            <a:r>
              <a:rPr lang="es-ES" dirty="0"/>
              <a:t> aplicar a qué host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7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1.3</a:t>
            </a:r>
          </a:p>
        </p:txBody>
      </p:sp>
      <p:pic>
        <p:nvPicPr>
          <p:cNvPr id="4098" name="Picture 2" descr="Ansible Workflow - javatpoint">
            <a:extLst>
              <a:ext uri="{FF2B5EF4-FFF2-40B4-BE49-F238E27FC236}">
                <a16:creationId xmlns:a16="http://schemas.microsoft.com/office/drawing/2014/main" id="{D168032B-CAA7-4044-81B6-9524B186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36" y="1886281"/>
            <a:ext cx="5142396" cy="308543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7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58507-6B4D-4671-B059-E0EF1375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02" y="1439683"/>
            <a:ext cx="4795256" cy="549189"/>
          </a:xfrm>
        </p:spPr>
        <p:txBody>
          <a:bodyPr>
            <a:normAutofit fontScale="90000"/>
          </a:bodyPr>
          <a:lstStyle/>
          <a:p>
            <a:r>
              <a:rPr lang="es-ES" dirty="0"/>
              <a:t>Ansible como parte del CI/CD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D851B-E9C4-4B9D-9B67-95CDE458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2" y="2239151"/>
            <a:ext cx="4335681" cy="4482324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Tx/>
              <a:buChar char="-"/>
            </a:pPr>
            <a:r>
              <a:rPr lang="es-ES" dirty="0"/>
              <a:t>Con Ansible podemos configurar nuestra máquina para dejarla perfectamente preparada para la ejecución de nuestras aplicaciones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Como vimos en el tema anterior, con Packer además de configurar la máquina virtual con la que vamos a trabajar a nivel de hardware también podemos hacer cierta configuración de software, pero muy sencilla</a:t>
            </a:r>
          </a:p>
          <a:p>
            <a:pPr marL="285750" indent="-285750" algn="just">
              <a:buFontTx/>
              <a:buChar char="-"/>
            </a:pPr>
            <a:r>
              <a:rPr lang="es-ES" dirty="0"/>
              <a:t>Con Ansible disponemos de una cantidad enorme de librerías, scripts y configuraciones que hacen nuestra vida mucho más fácil a la hora de preparar una máquina para realizar tests, deploys, etc…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6FD48E-DD12-4ABB-9A08-3D73339A5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8</a:t>
            </a:fld>
            <a:endParaRPr lang="ca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F47339-B19B-4AEA-B1EE-A7CB59C8A6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ca-ES" dirty="0"/>
              <a:t>1.4</a:t>
            </a:r>
          </a:p>
        </p:txBody>
      </p:sp>
      <p:pic>
        <p:nvPicPr>
          <p:cNvPr id="1026" name="Picture 2" descr="CI/CD with Ansible Tower and GitHub · Calgary RHCE">
            <a:extLst>
              <a:ext uri="{FF2B5EF4-FFF2-40B4-BE49-F238E27FC236}">
                <a16:creationId xmlns:a16="http://schemas.microsoft.com/office/drawing/2014/main" id="{FBAE3103-036C-446A-B5A5-DC1C6B4B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26" y="1887600"/>
            <a:ext cx="5542110" cy="30827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2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ED044D-ABA2-4A72-8E49-8FAFB9ED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B6F732-2B5E-4D74-ADCC-3AEA2E3CCB91}" type="slidenum">
              <a:rPr lang="ca-ES" smtClean="0"/>
              <a:pPr/>
              <a:t>9</a:t>
            </a:fld>
            <a:endParaRPr lang="ca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CF1573-11B3-4D54-991F-8FAF71B7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¿</a:t>
            </a:r>
            <a:r>
              <a:rPr lang="es-ES" dirty="0"/>
              <a:t>Preguntas</a:t>
            </a:r>
            <a:r>
              <a:rPr lang="ca-ES" dirty="0"/>
              <a:t>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29B0B-1371-4B44-BE71-411B26ADD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Fin Tema 1</a:t>
            </a:r>
          </a:p>
        </p:txBody>
      </p:sp>
    </p:spTree>
    <p:extLst>
      <p:ext uri="{BB962C8B-B14F-4D97-AF65-F5344CB8AC3E}">
        <p14:creationId xmlns:p14="http://schemas.microsoft.com/office/powerpoint/2010/main" val="3819201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rning plantilla Castellà  -  Solo lectura" id="{537432A8-DD7F-44B0-B135-8641DAF0BB50}" vid="{C5B3549F-ABF3-40F3-8A0E-0A6657D316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3477CBD4C6CB4FBD379D4D02B2C9F1" ma:contentTypeVersion="7" ma:contentTypeDescription="Create a new document." ma:contentTypeScope="" ma:versionID="e52b0fca996f618b745ce64851f614fd">
  <xsd:schema xmlns:xsd="http://www.w3.org/2001/XMLSchema" xmlns:xs="http://www.w3.org/2001/XMLSchema" xmlns:p="http://schemas.microsoft.com/office/2006/metadata/properties" xmlns:ns2="9e9454b4-51c0-45d6-b250-bdd7e509af23" targetNamespace="http://schemas.microsoft.com/office/2006/metadata/properties" ma:root="true" ma:fieldsID="1cad610c496d18b47ad4f62e20e81023" ns2:_="">
    <xsd:import namespace="9e9454b4-51c0-45d6-b250-bdd7e509af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9454b4-51c0-45d6-b250-bdd7e509af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B15170-D293-4829-A2DE-DAE27A7AEA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9454b4-51c0-45d6-b250-bdd7e509af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93BAE8-E461-49ED-9079-5EF91E7376F8}">
  <ds:schemaRefs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9e9454b4-51c0-45d6-b250-bdd7e509af2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4C38641-5F87-452D-A890-F9D31ECD24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Learning plantilla</Template>
  <TotalTime>7485</TotalTime>
  <Words>1941</Words>
  <Application>Microsoft Office PowerPoint</Application>
  <PresentationFormat>Panorámica</PresentationFormat>
  <Paragraphs>300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Calibri</vt:lpstr>
      <vt:lpstr>Arial</vt:lpstr>
      <vt:lpstr>Grotesque Light</vt:lpstr>
      <vt:lpstr>Calibri Light</vt:lpstr>
      <vt:lpstr>Tema de Office</vt:lpstr>
      <vt:lpstr>Herramientas de desarrollo Cloud en AWS  Ansible</vt:lpstr>
      <vt:lpstr>ÍNDICE DE CURSOS</vt:lpstr>
      <vt:lpstr>CONTENIDO</vt:lpstr>
      <vt:lpstr>INTRODUCCIÓN</vt:lpstr>
      <vt:lpstr>¿Qué es Ansible?</vt:lpstr>
      <vt:lpstr>Ventajas y desventajas</vt:lpstr>
      <vt:lpstr>¿Cómo funciona?</vt:lpstr>
      <vt:lpstr>Ansible como parte del CI/CD </vt:lpstr>
      <vt:lpstr>¿Preguntas?</vt:lpstr>
      <vt:lpstr>DESPLIEGUES AUTOMATIZADOS</vt:lpstr>
      <vt:lpstr>Despliegue de un Webserver</vt:lpstr>
      <vt:lpstr>Características de un playbook</vt:lpstr>
      <vt:lpstr>Práctica 1: Iniciación de un Webserver  (10 min)</vt:lpstr>
      <vt:lpstr>Repositorios de Playbooks</vt:lpstr>
      <vt:lpstr>Práctica 2: Uso de un Playbook de repo (10 min)</vt:lpstr>
      <vt:lpstr>¿Preguntas?</vt:lpstr>
      <vt:lpstr>MÓDULOS DE ANSIBLE</vt:lpstr>
      <vt:lpstr>Gestor de paquetes</vt:lpstr>
      <vt:lpstr>Service</vt:lpstr>
      <vt:lpstr>Copy</vt:lpstr>
      <vt:lpstr>Debug</vt:lpstr>
      <vt:lpstr>File</vt:lpstr>
      <vt:lpstr>Command</vt:lpstr>
      <vt:lpstr>¿Preguntas?</vt:lpstr>
      <vt:lpstr>DESPLIEGUES COMPLEJOS CON ANSIBLE</vt:lpstr>
      <vt:lpstr>Estructura de un Playbook</vt:lpstr>
      <vt:lpstr>Main.yml</vt:lpstr>
      <vt:lpstr>Inventory</vt:lpstr>
      <vt:lpstr>Roles</vt:lpstr>
      <vt:lpstr>Variables</vt:lpstr>
      <vt:lpstr>Variables Globales</vt:lpstr>
      <vt:lpstr>Variables Condicionales</vt:lpstr>
      <vt:lpstr>Defaults</vt:lpstr>
      <vt:lpstr>Inventory Variables</vt:lpstr>
      <vt:lpstr>Gestión de ficheros</vt:lpstr>
      <vt:lpstr>Copy</vt:lpstr>
      <vt:lpstr>Template</vt:lpstr>
      <vt:lpstr>File</vt:lpstr>
      <vt:lpstr>LineInFile</vt:lpstr>
      <vt:lpstr>BlockInFile</vt:lpstr>
      <vt:lpstr>Práctica 3: Deploy de complejidad media con Ansible (30 min)</vt:lpstr>
      <vt:lpstr>Práctica 4: Análisis de un Playbook complejo (30 min)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Enterprise for Developers</dc:title>
  <dc:creator>Izhan Hernández Horna</dc:creator>
  <cp:lastModifiedBy>Izhan Hernández Horna</cp:lastModifiedBy>
  <cp:revision>347</cp:revision>
  <dcterms:created xsi:type="dcterms:W3CDTF">2020-07-18T07:43:49Z</dcterms:created>
  <dcterms:modified xsi:type="dcterms:W3CDTF">2020-11-18T13:48:14Z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0x010100043477CBD4C6CB4FBD379D4D02B2C9F1</vt:lpwstr>
  </property>
  <property fmtid="{D5CDD505-2E9C-101B-9397-08002B2CF9AE}" pid="3" name="_dlc_DocIdItemGuid">
    <vt:lpwstr>e5e6152f-25b7-400c-8999-d1a63e43397e</vt:lpwstr>
  </property>
</Properties>
</file>